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5"/>
  </p:notesMasterIdLst>
  <p:sldIdLst>
    <p:sldId id="271" r:id="rId2"/>
    <p:sldId id="273" r:id="rId3"/>
    <p:sldId id="272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randy Williams" userId="a2819c9987c1a208" providerId="LiveId" clId="{B2C0E4C6-C6F1-4EEF-BAA8-105D1EADE708}"/>
    <pc:docChg chg="delSld">
      <pc:chgData name="Brandy Williams" userId="a2819c9987c1a208" providerId="LiveId" clId="{B2C0E4C6-C6F1-4EEF-BAA8-105D1EADE708}" dt="2023-10-24T19:01:11.180" v="0" actId="47"/>
      <pc:docMkLst>
        <pc:docMk/>
      </pc:docMkLst>
      <pc:sldChg chg="del">
        <pc:chgData name="Brandy Williams" userId="a2819c9987c1a208" providerId="LiveId" clId="{B2C0E4C6-C6F1-4EEF-BAA8-105D1EADE708}" dt="2023-10-24T19:01:11.180" v="0" actId="47"/>
        <pc:sldMkLst>
          <pc:docMk/>
          <pc:sldMk cId="4118150371" sldId="274"/>
        </pc:sldMkLst>
      </pc:sldChg>
    </pc:docChg>
  </pc:docChgLst>
</pc:chgInfo>
</file>

<file path=ppt/media/image1.png>
</file>

<file path=ppt/media/image2.jp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B734B1-8630-4E11-9339-48ECEB82A5AB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D8B48B-8EAE-40EE-8476-4750FADCEA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8780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22F66-727D-4150-ADA5-49CF3A0F68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0352" y="1122363"/>
            <a:ext cx="10072922" cy="1978346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D9A1FE-C39F-4D7C-B93D-F8C203A1D6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0352" y="3509963"/>
            <a:ext cx="10072922" cy="1747837"/>
          </a:xfrm>
        </p:spPr>
        <p:txBody>
          <a:bodyPr>
            <a:normAutofit/>
          </a:bodyPr>
          <a:lstStyle>
            <a:lvl1pPr marL="0" indent="0" algn="l">
              <a:buNone/>
              <a:defRPr sz="2000" i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008AAC-7D41-4304-8D59-EF34B23268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0352" y="136525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524C6359-9BB8-4148-8114-537E698DA205}" type="datetime1">
              <a:rPr lang="en-US" smtClean="0"/>
              <a:t>10/24/2023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4D078-DE22-4F23-8B48-21FB1415C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0352" y="6356350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64C1F5-608B-4335-9F2A-17F63D5FA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51B01909-73B8-4486-A749-C643B1D7E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26769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5E279D86-4533-45F1-B0AA-D237399A5ED5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764FD722-CB31-4326-ADD8-CBA52FD1FF59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24E4BCEC-8B0A-444E-8509-1B3BB0449E5B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9DB36622-1DC7-4B17-8984-588BA8999FF6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51B97AF0-1974-42B9-B5FC-A332C52E8272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95A298AD-BE5D-4BE1-8CDF-DBFB42D63FEB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679288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9F2C5-A3FC-44EF-BA15-CEC83C83D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5040D3-67DB-455C-AD79-49E185DB63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B2B07A-258E-42DD-9A68-2C76F7D54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49BD0-10DB-43E7-8F22-40B3D51B8FC3}" type="datetime1">
              <a:rPr lang="en-US" smtClean="0"/>
              <a:t>10/24/2023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01E9BC-3BB8-40CD-9294-59A2E59E1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13979D-5589-4770-9D29-046F2B506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12EF7969-DB38-4989-A65C-9D190A2455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33456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2145BE25-C437-45FE-A3D3-BBAAF108CC9B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4A9D0FA0-682C-4076-B779-D865AEEFC66C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AB60163C-1A2D-4F00-BC61-8A3C11E2D2BE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3FF8D873-9CF9-4A0A-A7B8-875C0B8233D6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2B645470-F624-4417-A8A4-FC242E43C9DB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ECC7EFEF-6B2A-4210-9275-0077ACF2827B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07226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6693CD-CB65-4F37-A6DA-F300B93C14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974374" y="787067"/>
            <a:ext cx="2628900" cy="538989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48D117-7AE6-4831-9867-5145F64A0C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25719" y="787067"/>
            <a:ext cx="7039402" cy="538989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988CF8-397F-485E-8081-AFA4DADD4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6C79C-F566-427A-93F6-434A4E613134}" type="datetime1">
              <a:rPr lang="en-US" smtClean="0"/>
              <a:t>10/24/2023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E4773-4660-4F21-83CF-1A449395B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B59537-EB47-40FA-893E-785D6FE00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588F505F-2957-41FC-9AAA-962853A67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rot="5400000">
            <a:off x="7283627" y="125032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091A36EB-8545-4EFE-B619-165D36D644D1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8D075D29-6706-486B-A55A-13866882BA88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3FAE751A-10F0-48F2-BBC3-D2FE499B345B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52289CAF-683C-4BCC-8AA5-95A3BF799B0F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3BC8403A-C46F-4DA1-A015-00A80215F289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A797D957-3A2C-42DF-B73E-CBB47BE036B7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82190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7B4A7-C566-48F4-B4B8-3A5E7B6C5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3B93F5-BC8B-452C-ACE2-C7E01D1B80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A49B3-A57D-46C5-8462-0C52509F8FC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0352" y="136525"/>
            <a:ext cx="2743200" cy="365125"/>
          </a:xfrm>
        </p:spPr>
        <p:txBody>
          <a:bodyPr/>
          <a:lstStyle/>
          <a:p>
            <a:fld id="{9376191F-481E-48E9-BB9A-369A67A7362D}" type="datetime1">
              <a:rPr lang="en-US" smtClean="0"/>
              <a:t>10/24/2023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C8C810-EAF4-4D86-84DD-2E574122D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7E738-8574-490B-974B-9AD3B2AAE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AC552FEA-472E-4E74-B31D-531852C190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10597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41DF3078-C636-4776-A616-D5BF3BC280C9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0D1A27FA-1310-4BC3-A071-1566746B2FB1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99ACB9EB-84FE-4B33-9EF9-4EC7DAC25DD5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826E5EFB-0EF9-4DB8-99CB-5DD72009DB2C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86238E12-0689-4123-8B2E-E1CCFCC4C882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8538CF67-A00E-4955-A447-001BE02E771A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399539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9764E-4B3D-4B6A-A210-B50E4F60E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10072922" cy="2313641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30AEC2-B6E6-4C09-A16F-5E2A1C9A0D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0352" y="3509963"/>
            <a:ext cx="10072922" cy="2579687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37CAB-B545-4E42-BB5A-F1DAA9335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677DE-DD04-48CC-9C18-7BE9FF2DEB6B}" type="datetime1">
              <a:rPr lang="en-US" smtClean="0"/>
              <a:t>10/24/2023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6D720B-7E58-43F4-9659-ADB2403A5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95F53F-2FA5-4B5C-A151-F07BBC002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37B4CDD2-E09A-418A-9131-FBDEE440A1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26769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8852E5FB-B268-4CCA-8E55-803038F7A00D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A1C9CBB3-97C0-4A35-9088-C69233F5CEE7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31610871-AEE9-46EB-9D27-BA1D9D688124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27478059-2A11-484D-A2D7-199F74778E50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30EC0886-DDB9-47F1-9414-C121C1D3F954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66A10427-DF20-4284-B215-EABA4D366E20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464985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473D3-0F03-4BF4-831F-34E80BAC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C09409-59F2-486F-A6D0-FAEE8FFF25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5717" y="2521885"/>
            <a:ext cx="4645152" cy="36550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087241-B390-47A6-8070-C3D4652F88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92136" y="2521885"/>
            <a:ext cx="4611138" cy="36550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80B360-2ACA-4B93-9439-591B6D3FB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255ED-7101-4D18-A8AE-3B5E4CB87EA5}" type="datetime1">
              <a:rPr lang="en-US" smtClean="0"/>
              <a:t>10/24/2023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4A73E2-CF78-404C-A86F-E70A284AE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A8F42A-11E1-42A0-8ECF-A5BBA3B8C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0CB61A83-9419-49FC-8074-2AB3D34FA8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19637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BCD12E57-97FB-48D8-81CC-7C37E8947CB4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E487641C-E83B-4134-88C9-1D23D5FA1836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B99AB7A6-A88C-44E1-A9DE-4126B957F88A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9FF0D518-1D17-44C7-BF73-7C980481DB5B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9A7A3E12-61E8-41A0-A459-15BF375FA945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9E5E4A56-9100-4D60-8A34-0FE116F41FF1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354251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ECA31-EE14-41DD-9914-DA7138220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7"/>
            <a:ext cx="1007292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B22AB6-1657-4AE2-8607-2C77A25D79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0352" y="2521884"/>
            <a:ext cx="4845387" cy="780439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AA6DC0-D4D5-4164-A3FD-6BB5CBB2BB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0352" y="3366390"/>
            <a:ext cx="4845387" cy="264479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9B35F8-95F3-43D1-8917-5836BAA904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734025" y="2521884"/>
            <a:ext cx="4869249" cy="780439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B639E7-F4A3-4ADE-B290-0A4F9761B9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734025" y="3366390"/>
            <a:ext cx="4869249" cy="264479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6F296B-429F-4DFC-ABC3-0A078EA99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2F23D-51F6-4C94-8CD5-B9ABBF67EE23}" type="datetime1">
              <a:rPr lang="en-US" smtClean="0"/>
              <a:t>10/24/2023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7103B9-D521-4910-AC15-F12F25CB9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73A6D9-123D-492C-B5CE-294EF2559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9240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92A22-4B4D-4F58-9783-A0469DA4D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8" y="787068"/>
            <a:ext cx="1007755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5EE610-5457-4E8C-B568-B8D560773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A702F-6367-4FD1-89A8-3744BE6BA9A2}" type="datetime1">
              <a:rPr lang="en-US" smtClean="0"/>
              <a:t>10/24/2023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BA57BB-288A-4A30-A4EC-FF0537BC2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414C89-B968-4A85-A035-E2997A5F8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6" name="Graphic 78">
            <a:extLst>
              <a:ext uri="{FF2B5EF4-FFF2-40B4-BE49-F238E27FC236}">
                <a16:creationId xmlns:a16="http://schemas.microsoft.com/office/drawing/2014/main" id="{AC45ECC6-E29C-40EF-A7C9-5A17DAFD42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5233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7" name="Graphic 78">
              <a:extLst>
                <a:ext uri="{FF2B5EF4-FFF2-40B4-BE49-F238E27FC236}">
                  <a16:creationId xmlns:a16="http://schemas.microsoft.com/office/drawing/2014/main" id="{8DA0D497-8E8F-426A-8172-894BE03F70F6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aphic 78">
              <a:extLst>
                <a:ext uri="{FF2B5EF4-FFF2-40B4-BE49-F238E27FC236}">
                  <a16:creationId xmlns:a16="http://schemas.microsoft.com/office/drawing/2014/main" id="{8C0459EF-3B70-4083-8845-3A9AF847E805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9" name="Graphic 78">
                <a:extLst>
                  <a:ext uri="{FF2B5EF4-FFF2-40B4-BE49-F238E27FC236}">
                    <a16:creationId xmlns:a16="http://schemas.microsoft.com/office/drawing/2014/main" id="{53BF2B58-70F8-4288-85AB-CBDA723CDFCC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A569E551-A5A0-4A8F-B999-3A6D104814A2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0FB69EB5-D9AC-46E7-934E-32999C39B2E6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6EABC49A-B4ED-44E4-ADB7-E432734A7C96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726993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7A339C-4093-4B40-8C90-52F005CA9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E99BD-4B4F-4460-B452-0E8146ACCF8F}" type="datetime1">
              <a:rPr lang="en-US" smtClean="0"/>
              <a:t>10/24/2023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A33F04-8E0A-4165-930C-527D781A7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62F57B-BEB6-4973-A362-38F638E0D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0515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FAC90-C2CA-44DD-8EF8-20BDD6724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4315386" cy="2223152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E915FB-D5F4-4CAD-AE70-3644E81802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5420086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374DA3-3BAC-4045-825F-B3C27B8973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0352" y="3429000"/>
            <a:ext cx="4315386" cy="24399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5A0D65-0423-4E45-947A-E08C8569F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FD34C-1867-42A9-AC54-D15ADD8A65E7}" type="datetime1">
              <a:rPr lang="en-US" smtClean="0"/>
              <a:t>10/24/2023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E6FBD0-E49F-4DE6-9264-CEDB9BAA0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16B246-A768-4B2D-96C6-9F4178526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839DB371-B90D-44CB-A4AF-C7BDBFD0A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19346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0C845011-2FC2-40F7-B0C6-49CBBA72B9CB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82BC78B8-5139-436F-AD47-3CC03903FDDC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F9DC17BA-1278-45C9-B1BF-B9F1518E1F29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99637B9F-CC26-4669-81F0-A942B4F72D61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2BB8F115-0030-47B4-BAF4-C15D1EA27B11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662F9949-4F1A-4708-824B-E876E9BEDA16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424455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CB0C8-915E-4BF2-976E-B8D7EDC59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3932237" cy="2223152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0714E6-8E50-4B50-A2E0-F9D20155EB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5420086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D67A6C-5CA5-4EF0-B1C4-ED85FF255A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0352" y="3429000"/>
            <a:ext cx="3932237" cy="243998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C76474-31D4-4567-B4EC-B6AF24488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133E9-A654-4C17-8C3C-DDCAC83D6EBF}" type="datetime1">
              <a:rPr lang="en-US" smtClean="0"/>
              <a:t>10/24/2023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902DE0-33F5-4372-8EB5-F5746D344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C5C2EF-849D-4B2C-8ED6-D26553657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7627CBC2-9DC2-4EE8-A2D5-849E30F22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19346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9FB4AEFC-63AB-4831-8EC1-E8145604D8D9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811E1337-D5DA-408D-91F3-A6A35FCDD0B9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1E473FA4-FD80-4D04-AAC5-63B9A4D80778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FCB457B9-48DE-4921-8C3F-996598075B1F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53C9DB95-9A61-4553-8D82-D2BE26FCBC6E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0EAE371F-24C9-4738-834F-FAF5A5C9ACE1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821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35959F4-53DA-47FF-BC24-1E5B75C69876}"/>
              </a:ext>
            </a:extLst>
          </p:cNvPr>
          <p:cNvSpPr/>
          <p:nvPr/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7CF83E8-F6F0-41E3-B580-7412A04DDFB5}"/>
              </a:ext>
            </a:extLst>
          </p:cNvPr>
          <p:cNvGrpSpPr/>
          <p:nvPr/>
        </p:nvGrpSpPr>
        <p:grpSpPr>
          <a:xfrm>
            <a:off x="10776050" y="5204030"/>
            <a:ext cx="886141" cy="802497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</a:extLst>
            </p:cNvPr>
            <p:cNvSpPr/>
            <p:nvPr/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</a:extLst>
            </p:cNvPr>
            <p:cNvSpPr/>
            <p:nvPr/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</a:extLst>
            </p:cNvPr>
            <p:cNvSpPr/>
            <p:nvPr/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4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</a:extLst>
            </p:cNvPr>
            <p:cNvSpPr/>
            <p:nvPr/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</a:extLst>
            </p:cNvPr>
            <p:cNvSpPr/>
            <p:nvPr/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</a:extLst>
            </p:cNvPr>
            <p:cNvSpPr/>
            <p:nvPr/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</a:extLst>
            </p:cNvPr>
            <p:cNvSpPr/>
            <p:nvPr/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59226104-0061-4319-8237-9C001BF85D49}"/>
              </a:ext>
            </a:extLst>
          </p:cNvPr>
          <p:cNvSpPr/>
          <p:nvPr/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78318D-FE3E-41D7-9A8C-2065A2C46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7" y="787068"/>
            <a:ext cx="10077557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B06718-79E7-4159-A003-F86FE7B3D8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5717" y="2521885"/>
            <a:ext cx="10077557" cy="35490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1F99FF-FFE2-431D-A0C8-A46C21712A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5718" y="1365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769D389-4C4C-4FD7-9E6B-9F44477F0EB8}" type="datetime1">
              <a:rPr lang="en-US" smtClean="0"/>
              <a:t>10/24/2023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C3547E-668D-4191-847C-7424F75496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5718" y="6356350"/>
            <a:ext cx="34506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BB6E6E-8527-4F63-A0C7-84CD44A2B0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55367" y="6356350"/>
            <a:ext cx="5298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6623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3" name="Rectangle 62">
            <a:extLst>
              <a:ext uri="{FF2B5EF4-FFF2-40B4-BE49-F238E27FC236}">
                <a16:creationId xmlns:a16="http://schemas.microsoft.com/office/drawing/2014/main" id="{A5D0B0D3-D735-4619-AA45-B57B791E1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F0E55A-59BE-0097-DC96-EC8CB3B945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0352" y="885557"/>
            <a:ext cx="4606588" cy="2215152"/>
          </a:xfrm>
        </p:spPr>
        <p:txBody>
          <a:bodyPr>
            <a:normAutofit fontScale="90000"/>
          </a:bodyPr>
          <a:lstStyle/>
          <a:p>
            <a:r>
              <a:rPr lang="en-US" dirty="0"/>
              <a:t>Broken Wing Display &amp;  Incubation Patterns in Killdeer</a:t>
            </a:r>
          </a:p>
        </p:txBody>
      </p:sp>
      <p:sp>
        <p:nvSpPr>
          <p:cNvPr id="58" name="Subtitle 2">
            <a:extLst>
              <a:ext uri="{FF2B5EF4-FFF2-40B4-BE49-F238E27FC236}">
                <a16:creationId xmlns:a16="http://schemas.microsoft.com/office/drawing/2014/main" id="{5D8A009E-2D58-FEB1-DB0C-4776097EF9B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30225" y="3509963"/>
            <a:ext cx="4114800" cy="22145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venir Next LT Pro"/>
                <a:ea typeface="+mn-ea"/>
                <a:cs typeface="+mn-cs"/>
              </a:rPr>
              <a:t>Brandy Williams</a:t>
            </a:r>
          </a:p>
          <a:p>
            <a:pPr marL="0" marR="0" lvl="0" indent="0" defTabSz="914400" rtl="0" eaLnBrk="1" fontAlgn="auto" latinLnBrk="0" hangingPunct="1"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venir Next LT Pro"/>
                <a:ea typeface="+mn-ea"/>
                <a:cs typeface="+mn-cs"/>
              </a:rPr>
              <a:t>School of Biological sciences, EEB</a:t>
            </a:r>
          </a:p>
          <a:p>
            <a:pPr marL="0" marR="0" lvl="0" indent="0" defTabSz="914400" rtl="0" eaLnBrk="1" fontAlgn="auto" latinLnBrk="0" hangingPunct="1"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venir Next LT Pro"/>
                <a:ea typeface="+mn-ea"/>
                <a:cs typeface="+mn-cs"/>
              </a:rPr>
              <a:t>Shizuka Lab</a:t>
            </a:r>
          </a:p>
          <a:p>
            <a:pPr marL="0" marR="0" lvl="0" indent="0" defTabSz="914400" rtl="0" eaLnBrk="1" fontAlgn="auto" latinLnBrk="0" hangingPunct="1"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venir Next LT Pro"/>
              <a:ea typeface="+mn-ea"/>
              <a:cs typeface="+mn-cs"/>
            </a:endParaRPr>
          </a:p>
          <a:p>
            <a:pPr marL="0" marR="0" lvl="0" indent="0" defTabSz="914400" rtl="0" eaLnBrk="1" fontAlgn="auto" latinLnBrk="0" hangingPunct="1"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65" name="Freeform: Shape 64">
            <a:extLst>
              <a:ext uri="{FF2B5EF4-FFF2-40B4-BE49-F238E27FC236}">
                <a16:creationId xmlns:a16="http://schemas.microsoft.com/office/drawing/2014/main" id="{752C2BA4-3BBE-4D22-A0D9-8D2A7B8F1C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2" y="5918708"/>
            <a:ext cx="4187283" cy="93929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4" name="Content Placeholder 3" descr="A cartoon of a bird with a bandage on its body&#10;&#10;Description automatically generated">
            <a:extLst>
              <a:ext uri="{FF2B5EF4-FFF2-40B4-BE49-F238E27FC236}">
                <a16:creationId xmlns:a16="http://schemas.microsoft.com/office/drawing/2014/main" id="{7B92CD30-4784-20F2-B78D-EE6EB841AE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325" r="15400" b="-1"/>
          <a:stretch/>
        </p:blipFill>
        <p:spPr>
          <a:xfrm>
            <a:off x="5334000" y="10"/>
            <a:ext cx="6858000" cy="6855654"/>
          </a:xfrm>
          <a:prstGeom prst="rect">
            <a:avLst/>
          </a:prstGeom>
        </p:spPr>
      </p:pic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82AA7049-B18D-49D6-AD7D-DBB9E19FB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10713190" y="-534982"/>
            <a:ext cx="943826" cy="2013794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69" name="Group 68">
            <a:extLst>
              <a:ext uri="{FF2B5EF4-FFF2-40B4-BE49-F238E27FC236}">
                <a16:creationId xmlns:a16="http://schemas.microsoft.com/office/drawing/2014/main" id="{3850DB66-16D1-4953-A6E3-FCA3DC5F27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635690" y="328232"/>
            <a:ext cx="886142" cy="693398"/>
            <a:chOff x="10948005" y="3379098"/>
            <a:chExt cx="868640" cy="679702"/>
          </a:xfrm>
          <a:solidFill>
            <a:schemeClr val="accent6"/>
          </a:solidFill>
        </p:grpSpPr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D698AB2F-1D17-4249-81CB-9A41D46B8E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F5301961-8687-4ADB-8043-4065F47076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72" name="Graphic 15">
              <a:extLst>
                <a:ext uri="{FF2B5EF4-FFF2-40B4-BE49-F238E27FC236}">
                  <a16:creationId xmlns:a16="http://schemas.microsoft.com/office/drawing/2014/main" id="{9DC20816-893A-4201-AA91-22F71E46F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Graphic 15">
              <a:extLst>
                <a:ext uri="{FF2B5EF4-FFF2-40B4-BE49-F238E27FC236}">
                  <a16:creationId xmlns:a16="http://schemas.microsoft.com/office/drawing/2014/main" id="{866D1F4E-BA21-44F3-A97A-E979C5FE78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B35EADCB-1DB5-4B69-892B-14567F5280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76" name="Graphic 78">
            <a:extLst>
              <a:ext uri="{FF2B5EF4-FFF2-40B4-BE49-F238E27FC236}">
                <a16:creationId xmlns:a16="http://schemas.microsoft.com/office/drawing/2014/main" id="{06B4C967-D337-479B-87CA-7587B7FCF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352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77" name="Graphic 78">
              <a:extLst>
                <a:ext uri="{FF2B5EF4-FFF2-40B4-BE49-F238E27FC236}">
                  <a16:creationId xmlns:a16="http://schemas.microsoft.com/office/drawing/2014/main" id="{6EF1A9DB-7052-4254-8534-9AAED6F6B6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8" name="Graphic 78">
              <a:extLst>
                <a:ext uri="{FF2B5EF4-FFF2-40B4-BE49-F238E27FC236}">
                  <a16:creationId xmlns:a16="http://schemas.microsoft.com/office/drawing/2014/main" id="{55D44775-F9E3-4142-8CDB-277AEF2F38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79" name="Graphic 78">
                <a:extLst>
                  <a:ext uri="{FF2B5EF4-FFF2-40B4-BE49-F238E27FC236}">
                    <a16:creationId xmlns:a16="http://schemas.microsoft.com/office/drawing/2014/main" id="{93BB9C83-6DC3-450C-BFAD-0CB5EAD294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Graphic 78">
                <a:extLst>
                  <a:ext uri="{FF2B5EF4-FFF2-40B4-BE49-F238E27FC236}">
                    <a16:creationId xmlns:a16="http://schemas.microsoft.com/office/drawing/2014/main" id="{4E01AF91-A65B-4AE1-96C9-4168BD8F90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Graphic 78">
                <a:extLst>
                  <a:ext uri="{FF2B5EF4-FFF2-40B4-BE49-F238E27FC236}">
                    <a16:creationId xmlns:a16="http://schemas.microsoft.com/office/drawing/2014/main" id="{0AD45C08-DFB9-441F-A901-BCB9B03058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Graphic 78">
                <a:extLst>
                  <a:ext uri="{FF2B5EF4-FFF2-40B4-BE49-F238E27FC236}">
                    <a16:creationId xmlns:a16="http://schemas.microsoft.com/office/drawing/2014/main" id="{E05BEC0E-4EE4-42C4-BF0B-15F9AC5181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901985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Freeform: Shape 152">
            <a:extLst>
              <a:ext uri="{FF2B5EF4-FFF2-40B4-BE49-F238E27FC236}">
                <a16:creationId xmlns:a16="http://schemas.microsoft.com/office/drawing/2014/main" id="{435959F4-53DA-47FF-BC24-1E5B75C69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67" name="Group 166">
            <a:extLst>
              <a:ext uri="{FF2B5EF4-FFF2-40B4-BE49-F238E27FC236}">
                <a16:creationId xmlns:a16="http://schemas.microsoft.com/office/drawing/2014/main" id="{A7CF83E8-F6F0-41E3-B580-7412A04DD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01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03" name="Freeform: Shape 202">
            <a:extLst>
              <a:ext uri="{FF2B5EF4-FFF2-40B4-BE49-F238E27FC236}">
                <a16:creationId xmlns:a16="http://schemas.microsoft.com/office/drawing/2014/main" id="{59226104-0061-4319-8237-9C001BF85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04" name="Graphic 78">
            <a:extLst>
              <a:ext uri="{FF2B5EF4-FFF2-40B4-BE49-F238E27FC236}">
                <a16:creationId xmlns:a16="http://schemas.microsoft.com/office/drawing/2014/main" id="{AC552FEA-472E-4E74-B31D-531852C190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2310569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205" name="Graphic 78">
              <a:extLst>
                <a:ext uri="{FF2B5EF4-FFF2-40B4-BE49-F238E27FC236}">
                  <a16:creationId xmlns:a16="http://schemas.microsoft.com/office/drawing/2014/main" id="{41DF3078-C636-4776-A616-D5BF3BC280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06" name="Graphic 78">
              <a:extLst>
                <a:ext uri="{FF2B5EF4-FFF2-40B4-BE49-F238E27FC236}">
                  <a16:creationId xmlns:a16="http://schemas.microsoft.com/office/drawing/2014/main" id="{0D1A27FA-1310-4BC3-A071-1566746B2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207" name="Graphic 78">
                <a:extLst>
                  <a:ext uri="{FF2B5EF4-FFF2-40B4-BE49-F238E27FC236}">
                    <a16:creationId xmlns:a16="http://schemas.microsoft.com/office/drawing/2014/main" id="{99ACB9EB-84FE-4B33-9EF9-4EC7DAC25DD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2" name="Graphic 78">
                <a:extLst>
                  <a:ext uri="{FF2B5EF4-FFF2-40B4-BE49-F238E27FC236}">
                    <a16:creationId xmlns:a16="http://schemas.microsoft.com/office/drawing/2014/main" id="{826E5EFB-0EF9-4DB8-99CB-5DD72009DB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8" name="Graphic 78">
                <a:extLst>
                  <a:ext uri="{FF2B5EF4-FFF2-40B4-BE49-F238E27FC236}">
                    <a16:creationId xmlns:a16="http://schemas.microsoft.com/office/drawing/2014/main" id="{86238E12-0689-4123-8B2E-E1CCFCC4C8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4" name="Graphic 78">
                <a:extLst>
                  <a:ext uri="{FF2B5EF4-FFF2-40B4-BE49-F238E27FC236}">
                    <a16:creationId xmlns:a16="http://schemas.microsoft.com/office/drawing/2014/main" id="{8538CF67-A00E-4955-A447-001BE02E77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 useBgFill="1">
        <p:nvSpPr>
          <p:cNvPr id="176" name="Rectangle 175">
            <a:extLst>
              <a:ext uri="{FF2B5EF4-FFF2-40B4-BE49-F238E27FC236}">
                <a16:creationId xmlns:a16="http://schemas.microsoft.com/office/drawing/2014/main" id="{2F9C493A-9F03-49B4-B3FB-19CE5AC11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100" name="Title 99">
            <a:extLst>
              <a:ext uri="{FF2B5EF4-FFF2-40B4-BE49-F238E27FC236}">
                <a16:creationId xmlns:a16="http://schemas.microsoft.com/office/drawing/2014/main" id="{C6FEDF91-13CE-5D72-3FCE-E1B7139F7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7" y="787068"/>
            <a:ext cx="5472665" cy="1455091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300" dirty="0"/>
              <a:t>How does nest defense behavior affect offspring?</a:t>
            </a:r>
          </a:p>
        </p:txBody>
      </p:sp>
      <p:sp>
        <p:nvSpPr>
          <p:cNvPr id="209" name="Freeform: Shape 208">
            <a:extLst>
              <a:ext uri="{FF2B5EF4-FFF2-40B4-BE49-F238E27FC236}">
                <a16:creationId xmlns:a16="http://schemas.microsoft.com/office/drawing/2014/main" id="{90A46C7D-C1BB-49B8-8D37-39742820E9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2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3">
              <a:lumMod val="40000"/>
              <a:lumOff val="6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10" name="Graphic 78">
            <a:extLst>
              <a:ext uri="{FF2B5EF4-FFF2-40B4-BE49-F238E27FC236}">
                <a16:creationId xmlns:a16="http://schemas.microsoft.com/office/drawing/2014/main" id="{61BBAB6F-65E6-4E2B-B363-6AB27C84E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717" y="2585111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211" name="Graphic 78">
              <a:extLst>
                <a:ext uri="{FF2B5EF4-FFF2-40B4-BE49-F238E27FC236}">
                  <a16:creationId xmlns:a16="http://schemas.microsoft.com/office/drawing/2014/main" id="{6DA3BBB2-E620-4C13-98C9-FE1EF7D2ED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12" name="Graphic 78">
              <a:extLst>
                <a:ext uri="{FF2B5EF4-FFF2-40B4-BE49-F238E27FC236}">
                  <a16:creationId xmlns:a16="http://schemas.microsoft.com/office/drawing/2014/main" id="{ADC9AB5D-88A1-4FA9-B467-E8EF8FFE5B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213" name="Graphic 78">
                <a:extLst>
                  <a:ext uri="{FF2B5EF4-FFF2-40B4-BE49-F238E27FC236}">
                    <a16:creationId xmlns:a16="http://schemas.microsoft.com/office/drawing/2014/main" id="{0867B8E5-4535-4743-8235-6612FEA410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4" name="Graphic 78">
                <a:extLst>
                  <a:ext uri="{FF2B5EF4-FFF2-40B4-BE49-F238E27FC236}">
                    <a16:creationId xmlns:a16="http://schemas.microsoft.com/office/drawing/2014/main" id="{BE48FEA7-5915-4751-8090-63F3094324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5" name="Graphic 78">
                <a:extLst>
                  <a:ext uri="{FF2B5EF4-FFF2-40B4-BE49-F238E27FC236}">
                    <a16:creationId xmlns:a16="http://schemas.microsoft.com/office/drawing/2014/main" id="{32B378CE-44FD-4120-B9ED-7828D4EE9A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5" name="Graphic 78">
                <a:extLst>
                  <a:ext uri="{FF2B5EF4-FFF2-40B4-BE49-F238E27FC236}">
                    <a16:creationId xmlns:a16="http://schemas.microsoft.com/office/drawing/2014/main" id="{40FA43D3-D34B-4BC7-80D0-F3E75A222AC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50" name="Text Placeholder 149">
            <a:extLst>
              <a:ext uri="{FF2B5EF4-FFF2-40B4-BE49-F238E27FC236}">
                <a16:creationId xmlns:a16="http://schemas.microsoft.com/office/drawing/2014/main" id="{5A09FE9B-7AEB-E006-B492-D189C68DBC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5717" y="2796427"/>
            <a:ext cx="4950173" cy="3274503"/>
          </a:xfr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Nest is left unshaded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How long will the parent do this display?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Is there a potential risk to the eggs?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Nests in rural vs urban environments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Last study looking at Killdeer incubation temperatures was done in 1989</a:t>
            </a:r>
          </a:p>
        </p:txBody>
      </p:sp>
      <p:pic>
        <p:nvPicPr>
          <p:cNvPr id="29" name="Content Placeholder 28" descr="A green plants with leaves&#10;&#10;Description automatically generated with medium confidence">
            <a:extLst>
              <a:ext uri="{FF2B5EF4-FFF2-40B4-BE49-F238E27FC236}">
                <a16:creationId xmlns:a16="http://schemas.microsoft.com/office/drawing/2014/main" id="{7EF91F7C-6039-7392-8935-56FD4AFAA2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21" t="639" r="28014" b="-640"/>
          <a:stretch/>
        </p:blipFill>
        <p:spPr>
          <a:xfrm rot="5400000">
            <a:off x="5967255" y="599160"/>
            <a:ext cx="5677185" cy="5606888"/>
          </a:xfrm>
          <a:prstGeom prst="rect">
            <a:avLst/>
          </a:prstGeom>
        </p:spPr>
      </p:pic>
      <p:sp>
        <p:nvSpPr>
          <p:cNvPr id="188" name="Freeform: Shape 187">
            <a:extLst>
              <a:ext uri="{FF2B5EF4-FFF2-40B4-BE49-F238E27FC236}">
                <a16:creationId xmlns:a16="http://schemas.microsoft.com/office/drawing/2014/main" id="{D5B4F0F5-BE58-4EC0-B650-A71A07437C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216" name="Group 215">
            <a:extLst>
              <a:ext uri="{FF2B5EF4-FFF2-40B4-BE49-F238E27FC236}">
                <a16:creationId xmlns:a16="http://schemas.microsoft.com/office/drawing/2014/main" id="{E700C1F5-B637-45FE-96CC-270D263A59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83DA22C9-3830-4323-9087-6D7C1E6AA3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A5AC4DA9-FD16-4055-8D2D-95D615C03C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8BA7D58E-9AB5-4B54-A635-2E86BEC78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94" name="Graphic 12">
              <a:extLst>
                <a:ext uri="{FF2B5EF4-FFF2-40B4-BE49-F238E27FC236}">
                  <a16:creationId xmlns:a16="http://schemas.microsoft.com/office/drawing/2014/main" id="{B7D72779-BBD2-4D64-B6B1-E052E227EB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Graphic 15">
              <a:extLst>
                <a:ext uri="{FF2B5EF4-FFF2-40B4-BE49-F238E27FC236}">
                  <a16:creationId xmlns:a16="http://schemas.microsoft.com/office/drawing/2014/main" id="{569BD34C-BFEF-4FB1-A094-2D9E687CDF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Graphic 15">
              <a:extLst>
                <a:ext uri="{FF2B5EF4-FFF2-40B4-BE49-F238E27FC236}">
                  <a16:creationId xmlns:a16="http://schemas.microsoft.com/office/drawing/2014/main" id="{DC258A66-ED52-4FA3-96CE-7932E91F5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BEC6A48C-21EF-4485-9836-044550003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946856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435959F4-53DA-47FF-BC24-1E5B75C69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A7CF83E8-F6F0-41E3-B580-7412A04DD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60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4" name="Freeform: Shape 63">
            <a:extLst>
              <a:ext uri="{FF2B5EF4-FFF2-40B4-BE49-F238E27FC236}">
                <a16:creationId xmlns:a16="http://schemas.microsoft.com/office/drawing/2014/main" id="{59226104-0061-4319-8237-9C001BF85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65" name="Graphic 78">
            <a:extLst>
              <a:ext uri="{FF2B5EF4-FFF2-40B4-BE49-F238E27FC236}">
                <a16:creationId xmlns:a16="http://schemas.microsoft.com/office/drawing/2014/main" id="{AC552FEA-472E-4E74-B31D-531852C190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2310569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66" name="Graphic 78">
              <a:extLst>
                <a:ext uri="{FF2B5EF4-FFF2-40B4-BE49-F238E27FC236}">
                  <a16:creationId xmlns:a16="http://schemas.microsoft.com/office/drawing/2014/main" id="{41DF3078-C636-4776-A616-D5BF3BC280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6" name="Graphic 78">
              <a:extLst>
                <a:ext uri="{FF2B5EF4-FFF2-40B4-BE49-F238E27FC236}">
                  <a16:creationId xmlns:a16="http://schemas.microsoft.com/office/drawing/2014/main" id="{0D1A27FA-1310-4BC3-A071-1566746B2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67" name="Graphic 78">
                <a:extLst>
                  <a:ext uri="{FF2B5EF4-FFF2-40B4-BE49-F238E27FC236}">
                    <a16:creationId xmlns:a16="http://schemas.microsoft.com/office/drawing/2014/main" id="{99ACB9EB-84FE-4B33-9EF9-4EC7DAC25DD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Graphic 78">
                <a:extLst>
                  <a:ext uri="{FF2B5EF4-FFF2-40B4-BE49-F238E27FC236}">
                    <a16:creationId xmlns:a16="http://schemas.microsoft.com/office/drawing/2014/main" id="{826E5EFB-0EF9-4DB8-99CB-5DD72009DB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Graphic 78">
                <a:extLst>
                  <a:ext uri="{FF2B5EF4-FFF2-40B4-BE49-F238E27FC236}">
                    <a16:creationId xmlns:a16="http://schemas.microsoft.com/office/drawing/2014/main" id="{86238E12-0689-4123-8B2E-E1CCFCC4C8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Graphic 78">
                <a:extLst>
                  <a:ext uri="{FF2B5EF4-FFF2-40B4-BE49-F238E27FC236}">
                    <a16:creationId xmlns:a16="http://schemas.microsoft.com/office/drawing/2014/main" id="{8538CF67-A00E-4955-A447-001BE02E77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2F9C493A-9F03-49B4-B3FB-19CE5AC11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705810-C4C1-C77A-5D26-9F6433C797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7" y="787068"/>
            <a:ext cx="5606888" cy="1455091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dirty="0"/>
              <a:t>Collecting incubation temperature data in Killdeer</a:t>
            </a:r>
          </a:p>
        </p:txBody>
      </p:sp>
      <p:sp>
        <p:nvSpPr>
          <p:cNvPr id="72" name="Freeform: Shape 71">
            <a:extLst>
              <a:ext uri="{FF2B5EF4-FFF2-40B4-BE49-F238E27FC236}">
                <a16:creationId xmlns:a16="http://schemas.microsoft.com/office/drawing/2014/main" id="{90A46C7D-C1BB-49B8-8D37-39742820E9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2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3">
              <a:lumMod val="40000"/>
              <a:lumOff val="6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73" name="Graphic 78">
            <a:extLst>
              <a:ext uri="{FF2B5EF4-FFF2-40B4-BE49-F238E27FC236}">
                <a16:creationId xmlns:a16="http://schemas.microsoft.com/office/drawing/2014/main" id="{61BBAB6F-65E6-4E2B-B363-6AB27C84E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717" y="2585111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74" name="Graphic 78">
              <a:extLst>
                <a:ext uri="{FF2B5EF4-FFF2-40B4-BE49-F238E27FC236}">
                  <a16:creationId xmlns:a16="http://schemas.microsoft.com/office/drawing/2014/main" id="{6DA3BBB2-E620-4C13-98C9-FE1EF7D2ED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8" name="Graphic 78">
              <a:extLst>
                <a:ext uri="{FF2B5EF4-FFF2-40B4-BE49-F238E27FC236}">
                  <a16:creationId xmlns:a16="http://schemas.microsoft.com/office/drawing/2014/main" id="{ADC9AB5D-88A1-4FA9-B467-E8EF8FFE5B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75" name="Graphic 78">
                <a:extLst>
                  <a:ext uri="{FF2B5EF4-FFF2-40B4-BE49-F238E27FC236}">
                    <a16:creationId xmlns:a16="http://schemas.microsoft.com/office/drawing/2014/main" id="{0867B8E5-4535-4743-8235-6612FEA410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Graphic 78">
                <a:extLst>
                  <a:ext uri="{FF2B5EF4-FFF2-40B4-BE49-F238E27FC236}">
                    <a16:creationId xmlns:a16="http://schemas.microsoft.com/office/drawing/2014/main" id="{BE48FEA7-5915-4751-8090-63F3094324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Graphic 78">
                <a:extLst>
                  <a:ext uri="{FF2B5EF4-FFF2-40B4-BE49-F238E27FC236}">
                    <a16:creationId xmlns:a16="http://schemas.microsoft.com/office/drawing/2014/main" id="{32B378CE-44FD-4120-B9ED-7828D4EE9A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Graphic 78">
                <a:extLst>
                  <a:ext uri="{FF2B5EF4-FFF2-40B4-BE49-F238E27FC236}">
                    <a16:creationId xmlns:a16="http://schemas.microsoft.com/office/drawing/2014/main" id="{40FA43D3-D34B-4BC7-80D0-F3E75A222AC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AB9473-6E22-FCAC-F3EF-69219C3FEB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5717" y="2796427"/>
            <a:ext cx="4950173" cy="3274503"/>
          </a:xfr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r>
              <a:rPr lang="en-US" dirty="0"/>
              <a:t>Proposed Methods: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Temperature data loggers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Behavioral observations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Air temperature data</a:t>
            </a:r>
          </a:p>
          <a:p>
            <a:r>
              <a:rPr lang="en-US"/>
              <a:t>Goal: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Use R to compare air temperatures, nest defense behaviors, and nest temperatures to get the “big picture”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6" name="Content Placeholder 5" descr="A group of birds eggs in a nest&#10;&#10;Description automatically generated">
            <a:extLst>
              <a:ext uri="{FF2B5EF4-FFF2-40B4-BE49-F238E27FC236}">
                <a16:creationId xmlns:a16="http://schemas.microsoft.com/office/drawing/2014/main" id="{4A7CAB46-51F5-1BA0-436F-A5C736559AF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t="24195" r="-1" b="30240"/>
          <a:stretch/>
        </p:blipFill>
        <p:spPr>
          <a:xfrm>
            <a:off x="6002404" y="564012"/>
            <a:ext cx="5606888" cy="5677185"/>
          </a:xfrm>
          <a:prstGeom prst="rect">
            <a:avLst/>
          </a:prstGeom>
        </p:spPr>
      </p:pic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D5B4F0F5-BE58-4EC0-B650-A71A07437C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80" name="Group 79">
            <a:extLst>
              <a:ext uri="{FF2B5EF4-FFF2-40B4-BE49-F238E27FC236}">
                <a16:creationId xmlns:a16="http://schemas.microsoft.com/office/drawing/2014/main" id="{E700C1F5-B637-45FE-96CC-270D263A59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83DA22C9-3830-4323-9087-6D7C1E6AA3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5AC4DA9-FD16-4055-8D2D-95D615C03C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8BA7D58E-9AB5-4B54-A635-2E86BEC78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84" name="Graphic 12">
              <a:extLst>
                <a:ext uri="{FF2B5EF4-FFF2-40B4-BE49-F238E27FC236}">
                  <a16:creationId xmlns:a16="http://schemas.microsoft.com/office/drawing/2014/main" id="{B7D72779-BBD2-4D64-B6B1-E052E227EB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Graphic 15">
              <a:extLst>
                <a:ext uri="{FF2B5EF4-FFF2-40B4-BE49-F238E27FC236}">
                  <a16:creationId xmlns:a16="http://schemas.microsoft.com/office/drawing/2014/main" id="{569BD34C-BFEF-4FB1-A094-2D9E687CDF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Graphic 15">
              <a:extLst>
                <a:ext uri="{FF2B5EF4-FFF2-40B4-BE49-F238E27FC236}">
                  <a16:creationId xmlns:a16="http://schemas.microsoft.com/office/drawing/2014/main" id="{DC258A66-ED52-4FA3-96CE-7932E91F5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BEC6A48C-21EF-4485-9836-044550003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" name="Oval 6">
            <a:extLst>
              <a:ext uri="{FF2B5EF4-FFF2-40B4-BE49-F238E27FC236}">
                <a16:creationId xmlns:a16="http://schemas.microsoft.com/office/drawing/2014/main" id="{0C2DC77A-2762-98A0-1440-C0FF709A31DE}"/>
              </a:ext>
            </a:extLst>
          </p:cNvPr>
          <p:cNvSpPr/>
          <p:nvPr/>
        </p:nvSpPr>
        <p:spPr>
          <a:xfrm>
            <a:off x="8186088" y="1108096"/>
            <a:ext cx="1239520" cy="1225256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109012"/>
      </p:ext>
    </p:extLst>
  </p:cSld>
  <p:clrMapOvr>
    <a:masterClrMapping/>
  </p:clrMapOvr>
</p:sld>
</file>

<file path=ppt/theme/theme1.xml><?xml version="1.0" encoding="utf-8"?>
<a:theme xmlns:a="http://schemas.openxmlformats.org/drawingml/2006/main" name="RocaVTI">
  <a:themeElements>
    <a:clrScheme name="AnalogousFromLightSeedLeftStep">
      <a:dk1>
        <a:srgbClr val="000000"/>
      </a:dk1>
      <a:lt1>
        <a:srgbClr val="FFFFFF"/>
      </a:lt1>
      <a:dk2>
        <a:srgbClr val="41242B"/>
      </a:dk2>
      <a:lt2>
        <a:srgbClr val="E2E7E8"/>
      </a:lt2>
      <a:accent1>
        <a:srgbClr val="DF8E7E"/>
      </a:accent1>
      <a:accent2>
        <a:srgbClr val="D8617E"/>
      </a:accent2>
      <a:accent3>
        <a:srgbClr val="DF7EBE"/>
      </a:accent3>
      <a:accent4>
        <a:srgbClr val="CE61D8"/>
      </a:accent4>
      <a:accent5>
        <a:srgbClr val="AF7EDF"/>
      </a:accent5>
      <a:accent6>
        <a:srgbClr val="6B61D8"/>
      </a:accent6>
      <a:hlink>
        <a:srgbClr val="5A8B95"/>
      </a:hlink>
      <a:folHlink>
        <a:srgbClr val="7F7F7F"/>
      </a:folHlink>
    </a:clrScheme>
    <a:fontScheme name="Custom 36">
      <a:majorFont>
        <a:latin typeface="Georgia Pro Semibold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ocaVTI" id="{D79FE1D1-0489-4A69-8531-D0B8CDC31CBE}" vid="{CEBA7FE6-C04B-474E-964F-B022887AD13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105</Words>
  <Application>Microsoft Office PowerPoint</Application>
  <PresentationFormat>Widescreen</PresentationFormat>
  <Paragraphs>17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Avenir Next LT Pro</vt:lpstr>
      <vt:lpstr>Avenir Next LT Pro Light</vt:lpstr>
      <vt:lpstr>Calibri</vt:lpstr>
      <vt:lpstr>Georgia Pro Semibold</vt:lpstr>
      <vt:lpstr>RocaVTI</vt:lpstr>
      <vt:lpstr>Broken Wing Display &amp;  Incubation Patterns in Killdeer</vt:lpstr>
      <vt:lpstr>How does nest defense behavior affect offspring?</vt:lpstr>
      <vt:lpstr>Collecting incubation temperature data in Killdeer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Broken Wing Display &amp;  Incubation Patterns in Killdeer</dc:title>
  <dc:creator>Brandy Williams</dc:creator>
  <cp:lastModifiedBy>Brandy Williams</cp:lastModifiedBy>
  <cp:revision>2</cp:revision>
  <dcterms:created xsi:type="dcterms:W3CDTF">2023-10-24T00:58:16Z</dcterms:created>
  <dcterms:modified xsi:type="dcterms:W3CDTF">2023-10-24T19:01:30Z</dcterms:modified>
</cp:coreProperties>
</file>

<file path=docProps/thumbnail.jpeg>
</file>